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89" r:id="rId2"/>
  </p:sldMasterIdLst>
  <p:notesMasterIdLst>
    <p:notesMasterId r:id="rId23"/>
  </p:notesMasterIdLst>
  <p:sldIdLst>
    <p:sldId id="383" r:id="rId3"/>
    <p:sldId id="363" r:id="rId4"/>
    <p:sldId id="364" r:id="rId5"/>
    <p:sldId id="365" r:id="rId6"/>
    <p:sldId id="366" r:id="rId7"/>
    <p:sldId id="367" r:id="rId8"/>
    <p:sldId id="368" r:id="rId9"/>
    <p:sldId id="369" r:id="rId10"/>
    <p:sldId id="370" r:id="rId11"/>
    <p:sldId id="371" r:id="rId12"/>
    <p:sldId id="372" r:id="rId13"/>
    <p:sldId id="374" r:id="rId14"/>
    <p:sldId id="375" r:id="rId15"/>
    <p:sldId id="376" r:id="rId16"/>
    <p:sldId id="377" r:id="rId17"/>
    <p:sldId id="378" r:id="rId18"/>
    <p:sldId id="379" r:id="rId19"/>
    <p:sldId id="381" r:id="rId20"/>
    <p:sldId id="380" r:id="rId21"/>
    <p:sldId id="38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8" clrIdx="0"/>
  <p:cmAuthor id="1" name="Becky Gochanour" initials="BG" lastIdx="3" clrIdx="1">
    <p:extLst>
      <p:ext uri="{19B8F6BF-5375-455C-9EA6-DF929625EA0E}">
        <p15:presenceInfo xmlns:p15="http://schemas.microsoft.com/office/powerpoint/2012/main" userId="S::rgochanour@smp.org::afafe086-c5d7-459e-82a8-30ca103da5c8" providerId="AD"/>
      </p:ext>
    </p:extLst>
  </p:cmAuthor>
  <p:cmAuthor id="2" name="Ivy Wick" initials="IW" lastIdx="5" clrIdx="2">
    <p:extLst>
      <p:ext uri="{19B8F6BF-5375-455C-9EA6-DF929625EA0E}">
        <p15:presenceInfo xmlns:p15="http://schemas.microsoft.com/office/powerpoint/2012/main" userId="S::iwick@smp.org::8a276e13-0cfc-4af6-996b-112183f0d8ef" providerId="AD"/>
      </p:ext>
    </p:extLst>
  </p:cmAuthor>
  <p:cmAuthor id="3" name="Jill Johnson" initials="JJ" lastIdx="3" clrIdx="3">
    <p:extLst>
      <p:ext uri="{19B8F6BF-5375-455C-9EA6-DF929625EA0E}">
        <p15:presenceInfo xmlns:p15="http://schemas.microsoft.com/office/powerpoint/2012/main" userId="S::jjohnson@smp.org::9028a4bb-e5e2-4875-a5f9-7ed9a3ef60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47" autoAdjust="0"/>
    <p:restoredTop sz="77588" autoAdjust="0"/>
  </p:normalViewPr>
  <p:slideViewPr>
    <p:cSldViewPr>
      <p:cViewPr>
        <p:scale>
          <a:sx n="90" d="100"/>
          <a:sy n="90" d="100"/>
        </p:scale>
        <p:origin x="38" y="-39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Adriana Mahdalova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Other important ministries at Mass are a variety of lay liturgical ministries. The need for each of these ministries is determined by the particular celebration.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2393000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pixelheadphoto digitalskillet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Greeters or hospitality members welcome the assembly as it gathers.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4268576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joserpizarro/Shutterstock.com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sacristan arranges all the liturgical books, vestments, chalices, and other elements for the celebration.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742555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Goran Jakus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Altar servers help the priest and deacon during the Mass. Being an altar server is a privilege. Although most altar servers are young, many adults serve in this role as well. Altar servers must always be alert to the needs of the priest and deacon at the altar, and must assist in the liturgy in a dignified way.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3788040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Happy Max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Lectors train and prepare to read the Word of God. The role of lector, or reader, is another ministry that can be filled by laypeople. Being a lector requires preparation and even some training. In order to read Scripture with meaning, the lector must first understand the assigned Scripture passage. Lectors are encouraged to practice their reading several times aloud at home, and even a few times in church, before reading it to the assembly. </a:t>
            </a:r>
            <a:r>
              <a:rPr lang="en-US" sz="1200" b="0" i="0" u="none" strike="noStrike" kern="1200" baseline="0" dirty="0">
                <a:solidFill>
                  <a:schemeClr val="tx1"/>
                </a:solidFill>
                <a:latin typeface="+mn-lt"/>
                <a:ea typeface="+mn-ea"/>
                <a:cs typeface="+mn-cs"/>
              </a:rPr>
              <a:t>Everything in the liturgy deserves our best effort, and that certainly includes the readings, by which the Holy Spirit guides our lives.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3420746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SpeedKingz/Shutterstock.com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Singers or a choir </a:t>
            </a:r>
            <a:r>
              <a:rPr lang="en-US" sz="1200" i="1" kern="1200" dirty="0">
                <a:solidFill>
                  <a:schemeClr val="tx1"/>
                </a:solidFill>
                <a:effectLst/>
                <a:latin typeface="+mn-lt"/>
                <a:ea typeface="+mn-ea"/>
                <a:cs typeface="+mn-cs"/>
              </a:rPr>
              <a:t>(schola cantorum) </a:t>
            </a:r>
            <a:r>
              <a:rPr lang="en-US" sz="1200" kern="1200" dirty="0">
                <a:solidFill>
                  <a:schemeClr val="tx1"/>
                </a:solidFill>
                <a:effectLst/>
                <a:latin typeface="+mn-lt"/>
                <a:ea typeface="+mn-ea"/>
                <a:cs typeface="+mn-cs"/>
              </a:rPr>
              <a:t>augment the Word of God with song. Saint Augustine said, “He who sings prays twice.” Musicians are vital to the celebration.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extLst>
      <p:ext uri="{BB962C8B-B14F-4D97-AF65-F5344CB8AC3E}">
        <p14:creationId xmlns:p14="http://schemas.microsoft.com/office/powerpoint/2010/main" val="1954875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Lincoln Beddoe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Eucharistic ministers help the priest and deacon distribute the Body and Blood of Christ during Communion. They are also privileged to take Holy Communion to those who are sick or homebound and unable to participate in the Mass. This ministry is an ancient one in the Church, requiring preparation and prayerful dedication.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16</a:t>
            </a:fld>
            <a:endParaRPr lang="en-US" dirty="0"/>
          </a:p>
        </p:txBody>
      </p:sp>
    </p:spTree>
    <p:extLst>
      <p:ext uri="{BB962C8B-B14F-4D97-AF65-F5344CB8AC3E}">
        <p14:creationId xmlns:p14="http://schemas.microsoft.com/office/powerpoint/2010/main" val="1522941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lisafx/iStock.com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Ushers seat people in the assembly and collect the offerings.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17</a:t>
            </a:fld>
            <a:endParaRPr lang="en-US" dirty="0"/>
          </a:p>
        </p:txBody>
      </p:sp>
    </p:spTree>
    <p:extLst>
      <p:ext uri="{BB962C8B-B14F-4D97-AF65-F5344CB8AC3E}">
        <p14:creationId xmlns:p14="http://schemas.microsoft.com/office/powerpoint/2010/main" val="2381854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William Perugini / Shutterstock.com </a:t>
            </a:r>
          </a:p>
          <a:p>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Some of these people are more visible than others, but all are important to the liturgical celebration. </a:t>
            </a:r>
            <a:r>
              <a:rPr lang="en-US" sz="1200" b="0" i="0" u="none" strike="noStrike" kern="1200" baseline="0" dirty="0">
                <a:solidFill>
                  <a:schemeClr val="tx1"/>
                </a:solidFill>
                <a:latin typeface="+mn-lt"/>
                <a:ea typeface="+mn-ea"/>
                <a:cs typeface="+mn-cs"/>
              </a:rPr>
              <a:t>Ministers at the Eucharist are ordinary people, our neighbors and friends, who assist with something extraordinary: the great gift to us of the Body and Blood of Christ.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18</a:t>
            </a:fld>
            <a:endParaRPr lang="en-US" dirty="0"/>
          </a:p>
        </p:txBody>
      </p:sp>
    </p:spTree>
    <p:extLst>
      <p:ext uri="{BB962C8B-B14F-4D97-AF65-F5344CB8AC3E}">
        <p14:creationId xmlns:p14="http://schemas.microsoft.com/office/powerpoint/2010/main" val="683056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VLADJ55/Shutterstock.com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All celebrate the Eucharist as members of the assembly or as liturgical ministers, but it is essential to remember that Christ is our High Priest who celebrates in and through all of us, offering himself to the Father for our salvation. Because he lived and died among us, as both God and man, he understands our frailties and our gifts. Therefore, he makes a perfect and perpetual offering to the Father through the Holy Spirit on our behalf.</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19</a:t>
            </a:fld>
            <a:endParaRPr lang="en-US" dirty="0"/>
          </a:p>
        </p:txBody>
      </p:sp>
    </p:spTree>
    <p:extLst>
      <p:ext uri="{BB962C8B-B14F-4D97-AF65-F5344CB8AC3E}">
        <p14:creationId xmlns:p14="http://schemas.microsoft.com/office/powerpoint/2010/main" val="317600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Rudzhan Nagiev / iStock.com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When we talk about ministries in the Church, we are talking about all the various vocations through which we may be called to serve God’s people in the Church. There are various roles of service to be carried out by both ordained and lay ministers in the celebration of the Eucharist. However, the greatest minister of all, the greatest “servant of all,” as he described himself (see Mark 9:35), is Jesus Christ.</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3607686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ChiccoDodiFC/Shutterstock.com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Ask whether any of the students have served as a minister, and how. Afterward, briefly discuss the value of an assembly who consciously and intentionally celebrates the Eucharist together. Because they truly experience the Paschal Mystery, the transformation of death to life, they will undoubtedly become agents of transformation in society.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20</a:t>
            </a:fld>
            <a:endParaRPr lang="en-US" dirty="0"/>
          </a:p>
        </p:txBody>
      </p:sp>
    </p:spTree>
    <p:extLst>
      <p:ext uri="{BB962C8B-B14F-4D97-AF65-F5344CB8AC3E}">
        <p14:creationId xmlns:p14="http://schemas.microsoft.com/office/powerpoint/2010/main" val="2710851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Vitali Michkou / Shutterstock.com</a:t>
            </a:r>
            <a:r>
              <a:rPr lang="en-US" dirty="0"/>
              <a:t> </a:t>
            </a:r>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every Eucharist, we are united with the entire Church. The liturgy is God’s work, in which the whole People of God participate. Every liturgy affects the entire Church, as well as the individual members of the Church.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1686900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Lucian Coman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the liturgy, every member of the Church has a role, in accordance with that member’s particular vocation, office, ministry, or participation in the Eucharist. The liturgy is ordered so that each person can carry out to the full their own role, without taking on the role of another.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3989174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Lamppost Collective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assembly already symbolizes and makes real the presence of Christ. All who celebrate the Eucharist, including ministers who will preside over the Eucharistic assembly, are first members of this Body, called into being by Christ through the Holy Spirit.</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4278739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wideonet/Shutterstock.com</a:t>
            </a:r>
          </a:p>
          <a:p>
            <a:endParaRPr lang="en-US" sz="1200" i="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every Eucharist, we are particularly united with the Pope as a sign of unity, and with the bishop of our diocese. We name the bishop because he is responsible for the celebration of the Eucharist in our diocese, and he is present in spirit.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1065590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Sidney de Almeida / Shutterstock.com</a:t>
            </a:r>
            <a:r>
              <a:rPr lang="en-US" dirty="0"/>
              <a:t> </a:t>
            </a:r>
            <a:endParaRPr lang="en-US" sz="1200" i="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every Eucharist, the priest, in the person of Christ, stands at the head of the people and presides over their prayer, proclaims to them the Word of God, includes them with him in the offering of the Body and Blood of Christ to the Father in the Holy Spirit, and gives them the Bread of Life and the Cup of Salvation.</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1326076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Alf Ribeiro / Shutterstock.com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 many celebrations of the Eucharist, an ordained deacon will proclaim the Gospel, preach the Homily, assist in the distribution of Holy Communion, offer the Sign of Peace, and dismiss the assembly.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3585251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Dimitrina Lavchieva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Through the priest, who is acting in the person of Christ, our sacrificial offerings are united with the sacrifice of Christ. As children of the Father, we are to make every effort to be a sign of unity to one another as brothers and sisters and should not allow any individual preference, however devout, to detract from this unity. Whatever we do in the liturgy, we do as one body, whether that be listening to the Word of God, joining in the prayers, singing, or receiving Holy Communion. There is a beauty in the unity of liturgical gestures and postures (standing, sitting, or kneeling as appropriate), which is a sign of the beautiful unity of the Body of Christ.</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936348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149136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CDD06-87B3-4BB9-B374-3D945F71248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AB5CBD-3A80-41B2-A0CA-7613B382E54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4486D7-FB30-4FC4-80D9-B2D0159370F5}"/>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5" name="Footer Placeholder 4">
            <a:extLst>
              <a:ext uri="{FF2B5EF4-FFF2-40B4-BE49-F238E27FC236}">
                <a16:creationId xmlns:a16="http://schemas.microsoft.com/office/drawing/2014/main" id="{F3B18869-B94E-4A8F-9078-EE649EEE8BB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E83229-3F05-4FCA-9D9E-39E49031DB7A}"/>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376830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9FCB7-3D60-49CE-9E39-186562D7C5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8E761D-CCD4-4162-B19C-C2748E7A5B9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40A81D-83D8-4B8E-B958-2647A97D1082}"/>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5" name="Footer Placeholder 4">
            <a:extLst>
              <a:ext uri="{FF2B5EF4-FFF2-40B4-BE49-F238E27FC236}">
                <a16:creationId xmlns:a16="http://schemas.microsoft.com/office/drawing/2014/main" id="{E3F4CF02-72C1-475D-A853-A513BEBAB87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4E150D6-0983-483F-8316-D8A85E5B97E5}"/>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222780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314D4-08E1-496B-99CA-D01A46A8C9B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4DA7D5-794D-4AD0-9AE2-27565F18005B}"/>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78E132-B57E-4710-90F7-6E50EC1C037B}"/>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5" name="Footer Placeholder 4">
            <a:extLst>
              <a:ext uri="{FF2B5EF4-FFF2-40B4-BE49-F238E27FC236}">
                <a16:creationId xmlns:a16="http://schemas.microsoft.com/office/drawing/2014/main" id="{FD58A3F1-3446-4914-9B7D-CDE1EDEC61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C6FDD91-4866-418B-9E8D-808EFEA1EC93}"/>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197695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8A82F-20D3-4A24-821B-2455BD6186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67B450-10EC-48B6-8784-52C52F3DCBC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8CFBC3-AE4C-40F6-93D3-BBBDBC756D7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AA3213-0644-42B9-AC0E-CE99D7DF0644}"/>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6" name="Footer Placeholder 5">
            <a:extLst>
              <a:ext uri="{FF2B5EF4-FFF2-40B4-BE49-F238E27FC236}">
                <a16:creationId xmlns:a16="http://schemas.microsoft.com/office/drawing/2014/main" id="{3E864902-F3CA-4BCD-B3D1-942E073827D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05D1D75-ED2F-4977-A76A-845732953F4D}"/>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408878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B6CAB-787F-477F-9566-B6E8EA1DACE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DB047A-865C-4AA5-9F74-468CC8E7AFD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FA2B8C-359A-4179-B916-65A9FCCE16A8}"/>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DF3AEB-BC22-4837-A852-6228FFA0D0B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B8B2D8-9A0E-49B4-927B-27BC62CF85C3}"/>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F4F946-2191-4C74-AE85-4AD4D558E03E}"/>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8" name="Footer Placeholder 7">
            <a:extLst>
              <a:ext uri="{FF2B5EF4-FFF2-40B4-BE49-F238E27FC236}">
                <a16:creationId xmlns:a16="http://schemas.microsoft.com/office/drawing/2014/main" id="{42596EFC-0B50-414E-B53C-2014225E8CF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176F2D3-8651-42F3-AC73-5EFD8BC4D9FD}"/>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39409297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15FC2-3321-4F04-8A0A-F75B41F007C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A1F54D-6DD5-4936-859A-5749979F95F2}"/>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4" name="Footer Placeholder 3">
            <a:extLst>
              <a:ext uri="{FF2B5EF4-FFF2-40B4-BE49-F238E27FC236}">
                <a16:creationId xmlns:a16="http://schemas.microsoft.com/office/drawing/2014/main" id="{8D22F443-CA49-4059-9726-AC852524F68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D1FC4112-A48A-4B9C-892C-76F86F7C0FA3}"/>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3265524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12CF24-A2AF-4C8C-B931-56EA5529664D}"/>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3" name="Footer Placeholder 2">
            <a:extLst>
              <a:ext uri="{FF2B5EF4-FFF2-40B4-BE49-F238E27FC236}">
                <a16:creationId xmlns:a16="http://schemas.microsoft.com/office/drawing/2014/main" id="{219DD230-25FC-461C-AEAD-5CE76DF29CB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F9517127-A20C-4A75-8054-8BCF79CEA4C3}"/>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2200874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A8374-1672-4562-9517-B592A4A7FE5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48A658-8856-4EDC-BBD9-851F13B6DDB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BA4DB69-355C-43CE-9C8E-49420F09F0E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E9D75D-5CCB-49CF-B609-99B868050674}"/>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6" name="Footer Placeholder 5">
            <a:extLst>
              <a:ext uri="{FF2B5EF4-FFF2-40B4-BE49-F238E27FC236}">
                <a16:creationId xmlns:a16="http://schemas.microsoft.com/office/drawing/2014/main" id="{2CD39825-53F6-4762-9960-EA0B442AB4F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4953397-B08F-477A-BC02-D25A6A1B20CC}"/>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2043165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F0344-4106-4AB9-B52C-58ABED88E68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13F6FB-A343-4419-8B4B-29217F73D5E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84AC729-CBE3-4D19-A8A7-FAE28604F5A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D5119-EA72-4BAA-B12B-FE7A0C3CC336}"/>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6" name="Footer Placeholder 5">
            <a:extLst>
              <a:ext uri="{FF2B5EF4-FFF2-40B4-BE49-F238E27FC236}">
                <a16:creationId xmlns:a16="http://schemas.microsoft.com/office/drawing/2014/main" id="{3257C014-2723-4773-AE56-0C36F5F323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8A6E398-C0C3-4340-A7E7-CD44CAC71B7B}"/>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1651812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EBDEA-93D5-4E24-A65F-FBA17E88F27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380668-9459-4A9A-80E7-B8277F8285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7436FF-9FE0-4D82-84C9-8F90A59B613F}"/>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5" name="Footer Placeholder 4">
            <a:extLst>
              <a:ext uri="{FF2B5EF4-FFF2-40B4-BE49-F238E27FC236}">
                <a16:creationId xmlns:a16="http://schemas.microsoft.com/office/drawing/2014/main" id="{346AD0C5-61FB-4F13-A6D5-676C9153FDA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0969F19-1E9C-4166-A3B9-AEC43B1E6F5A}"/>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3416681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846189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ECAECD-3180-4098-8893-B48D52BCFB60}"/>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8555FB-391A-4C10-95C3-FAF8820F2F39}"/>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EBE185-98A0-4EB0-9560-09412BCBCA1D}"/>
              </a:ext>
            </a:extLst>
          </p:cNvPr>
          <p:cNvSpPr>
            <a:spLocks noGrp="1"/>
          </p:cNvSpPr>
          <p:nvPr>
            <p:ph type="dt" sz="half" idx="10"/>
          </p:nvPr>
        </p:nvSpPr>
        <p:spPr/>
        <p:txBody>
          <a:bodyPr/>
          <a:lstStyle/>
          <a:p>
            <a:fld id="{0A876AE8-4C39-4843-AB0E-D84AB02BE2B4}" type="datetimeFigureOut">
              <a:rPr lang="en-US" smtClean="0"/>
              <a:t>12/4/2020</a:t>
            </a:fld>
            <a:endParaRPr lang="en-US" dirty="0"/>
          </a:p>
        </p:txBody>
      </p:sp>
      <p:sp>
        <p:nvSpPr>
          <p:cNvPr id="5" name="Footer Placeholder 4">
            <a:extLst>
              <a:ext uri="{FF2B5EF4-FFF2-40B4-BE49-F238E27FC236}">
                <a16:creationId xmlns:a16="http://schemas.microsoft.com/office/drawing/2014/main" id="{D66F2772-A327-4F68-997E-AB612959E1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590F0AE-76F5-4C16-ADFB-371B471DD27C}"/>
              </a:ext>
            </a:extLst>
          </p:cNvPr>
          <p:cNvSpPr>
            <a:spLocks noGrp="1"/>
          </p:cNvSpPr>
          <p:nvPr>
            <p:ph type="sldNum" sz="quarter" idx="12"/>
          </p:nvPr>
        </p:nvSpPr>
        <p:spPr/>
        <p:txBody>
          <a:bodyPr/>
          <a:lstStyle/>
          <a:p>
            <a:fld id="{2B0E8813-5375-4F45-9076-481E20115CA5}" type="slidenum">
              <a:rPr lang="en-US" smtClean="0"/>
              <a:t>‹#›</a:t>
            </a:fld>
            <a:endParaRPr lang="en-US" dirty="0"/>
          </a:p>
        </p:txBody>
      </p:sp>
    </p:spTree>
    <p:extLst>
      <p:ext uri="{BB962C8B-B14F-4D97-AF65-F5344CB8AC3E}">
        <p14:creationId xmlns:p14="http://schemas.microsoft.com/office/powerpoint/2010/main" val="1273625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9323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07490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646901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016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345020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047792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22947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225806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9A0AE6-9EE7-42EA-BDAE-6E30BB06959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46DDE3-2203-4E1F-AC17-57A629314AC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F3FE70-D0BC-40D3-852D-5787E7559BF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76AE8-4C39-4843-AB0E-D84AB02BE2B4}" type="datetimeFigureOut">
              <a:rPr lang="en-US" smtClean="0"/>
              <a:t>12/4/2020</a:t>
            </a:fld>
            <a:endParaRPr lang="en-US" dirty="0"/>
          </a:p>
        </p:txBody>
      </p:sp>
      <p:sp>
        <p:nvSpPr>
          <p:cNvPr id="5" name="Footer Placeholder 4">
            <a:extLst>
              <a:ext uri="{FF2B5EF4-FFF2-40B4-BE49-F238E27FC236}">
                <a16:creationId xmlns:a16="http://schemas.microsoft.com/office/drawing/2014/main" id="{4DD0CA3D-A049-49B4-A9E7-D4D682D27D2C}"/>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0262D74-4BB7-45FA-B1EF-EC829245B57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0E8813-5375-4F45-9076-481E20115CA5}" type="slidenum">
              <a:rPr lang="en-US" smtClean="0"/>
              <a:t>‹#›</a:t>
            </a:fld>
            <a:endParaRPr lang="en-US" dirty="0"/>
          </a:p>
        </p:txBody>
      </p:sp>
    </p:spTree>
    <p:extLst>
      <p:ext uri="{BB962C8B-B14F-4D97-AF65-F5344CB8AC3E}">
        <p14:creationId xmlns:p14="http://schemas.microsoft.com/office/powerpoint/2010/main" val="2467928329"/>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676400"/>
            <a:ext cx="9144000" cy="2209800"/>
          </a:xfrm>
        </p:spPr>
        <p:txBody>
          <a:bodyPr>
            <a:normAutofit/>
          </a:bodyPr>
          <a:lstStyle/>
          <a:p>
            <a:r>
              <a:rPr lang="en-US" sz="3600" dirty="0"/>
              <a:t>The Ministries at Mass</a:t>
            </a:r>
          </a:p>
        </p:txBody>
      </p:sp>
      <p:sp>
        <p:nvSpPr>
          <p:cNvPr id="3" name="Subtitle 2"/>
          <p:cNvSpPr txBox="1">
            <a:spLocks/>
          </p:cNvSpPr>
          <p:nvPr/>
        </p:nvSpPr>
        <p:spPr>
          <a:xfrm>
            <a:off x="-30866" y="3895493"/>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3, Learning Experience 8</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TX006892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looking towards the camera&#10;&#10;Description automatically generated">
            <a:extLst>
              <a:ext uri="{FF2B5EF4-FFF2-40B4-BE49-F238E27FC236}">
                <a16:creationId xmlns:a16="http://schemas.microsoft.com/office/drawing/2014/main" id="{8DB8F1E0-5ED2-584A-9B19-A74701DBBB98}"/>
              </a:ext>
            </a:extLst>
          </p:cNvPr>
          <p:cNvPicPr>
            <a:picLocks noChangeAspect="1"/>
          </p:cNvPicPr>
          <p:nvPr/>
        </p:nvPicPr>
        <p:blipFill rotWithShape="1">
          <a:blip r:embed="rId3">
            <a:extLst>
              <a:ext uri="{28A0092B-C50C-407E-A947-70E740481C1C}">
                <a14:useLocalDpi xmlns:a14="http://schemas.microsoft.com/office/drawing/2010/main" val="0"/>
              </a:ext>
            </a:extLst>
          </a:blip>
          <a:srcRect l="11164" t="363" r="1457" b="1334"/>
          <a:stretch/>
        </p:blipFill>
        <p:spPr>
          <a:xfrm>
            <a:off x="0" y="0"/>
            <a:ext cx="9144000" cy="6858000"/>
          </a:xfrm>
          <a:prstGeom prst="rect">
            <a:avLst/>
          </a:prstGeom>
        </p:spPr>
      </p:pic>
      <p:sp>
        <p:nvSpPr>
          <p:cNvPr id="6" name="Rectangle 5">
            <a:extLst>
              <a:ext uri="{FF2B5EF4-FFF2-40B4-BE49-F238E27FC236}">
                <a16:creationId xmlns:a16="http://schemas.microsoft.com/office/drawing/2014/main" id="{AF9FA2D0-974D-45DF-A6B4-84CF50CB83F5}"/>
              </a:ext>
            </a:extLst>
          </p:cNvPr>
          <p:cNvSpPr/>
          <p:nvPr/>
        </p:nvSpPr>
        <p:spPr>
          <a:xfrm rot="16200000">
            <a:off x="1143000" y="-1143000"/>
            <a:ext cx="6858000" cy="9144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5486400" y="2002840"/>
            <a:ext cx="2895600" cy="2852319"/>
          </a:xfrm>
          <a:prstGeom prst="rect">
            <a:avLst/>
          </a:prstGeom>
        </p:spPr>
        <p:txBody>
          <a:bodyPr wrap="square">
            <a:spAutoFit/>
          </a:bodyPr>
          <a:lstStyle/>
          <a:p>
            <a:pPr>
              <a:lnSpc>
                <a:spcPct val="114000"/>
              </a:lnSpc>
            </a:pPr>
            <a:r>
              <a:rPr lang="en-US" sz="3200" b="1" dirty="0">
                <a:latin typeface="Arial" pitchFamily="34" charset="0"/>
                <a:cs typeface="Arial" pitchFamily="34" charset="0"/>
              </a:rPr>
              <a:t>There are a variety of</a:t>
            </a:r>
            <a:br>
              <a:rPr lang="en-US" sz="3200" b="1" dirty="0">
                <a:latin typeface="Arial" pitchFamily="34" charset="0"/>
                <a:cs typeface="Arial" pitchFamily="34" charset="0"/>
              </a:rPr>
            </a:br>
            <a:r>
              <a:rPr lang="en-US" sz="3200" b="1" dirty="0">
                <a:latin typeface="Arial" pitchFamily="34" charset="0"/>
                <a:cs typeface="Arial" pitchFamily="34" charset="0"/>
              </a:rPr>
              <a:t>lay liturgical ministries in the Church.</a:t>
            </a:r>
          </a:p>
        </p:txBody>
      </p:sp>
    </p:spTree>
    <p:extLst>
      <p:ext uri="{BB962C8B-B14F-4D97-AF65-F5344CB8AC3E}">
        <p14:creationId xmlns:p14="http://schemas.microsoft.com/office/powerpoint/2010/main" val="4137618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a room&#10;&#10;Description automatically generated">
            <a:extLst>
              <a:ext uri="{FF2B5EF4-FFF2-40B4-BE49-F238E27FC236}">
                <a16:creationId xmlns:a16="http://schemas.microsoft.com/office/drawing/2014/main" id="{0271E27E-F36F-304D-835D-5F5BE666F314}"/>
              </a:ext>
            </a:extLst>
          </p:cNvPr>
          <p:cNvPicPr>
            <a:picLocks noChangeAspect="1"/>
          </p:cNvPicPr>
          <p:nvPr/>
        </p:nvPicPr>
        <p:blipFill rotWithShape="1">
          <a:blip r:embed="rId3">
            <a:extLst>
              <a:ext uri="{28A0092B-C50C-407E-A947-70E740481C1C}">
                <a14:useLocalDpi xmlns:a14="http://schemas.microsoft.com/office/drawing/2010/main" val="0"/>
              </a:ext>
            </a:extLst>
          </a:blip>
          <a:srcRect l="10219" t="730" r="2189" b="730"/>
          <a:stretch/>
        </p:blipFill>
        <p:spPr>
          <a:xfrm>
            <a:off x="0" y="0"/>
            <a:ext cx="9144000" cy="6858000"/>
          </a:xfrm>
          <a:prstGeom prst="rect">
            <a:avLst/>
          </a:prstGeom>
        </p:spPr>
      </p:pic>
      <p:sp>
        <p:nvSpPr>
          <p:cNvPr id="5" name="Rectangle 4">
            <a:extLst>
              <a:ext uri="{FF2B5EF4-FFF2-40B4-BE49-F238E27FC236}">
                <a16:creationId xmlns:a16="http://schemas.microsoft.com/office/drawing/2014/main" id="{CB5BD0F5-EB3A-44D2-B83B-EE7E4E96C4FC}"/>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104900" y="5715000"/>
            <a:ext cx="6934200" cy="584775"/>
          </a:xfrm>
          <a:prstGeom prst="rect">
            <a:avLst/>
          </a:prstGeom>
        </p:spPr>
        <p:txBody>
          <a:bodyPr wrap="square">
            <a:spAutoFit/>
          </a:bodyPr>
          <a:lstStyle/>
          <a:p>
            <a:pPr algn="ctr"/>
            <a:r>
              <a:rPr lang="en-US" sz="3200" b="1" dirty="0">
                <a:latin typeface="Arial" pitchFamily="34" charset="0"/>
                <a:cs typeface="Arial" pitchFamily="34" charset="0"/>
              </a:rPr>
              <a:t>Hospitality Ministers (Greeters)</a:t>
            </a:r>
          </a:p>
        </p:txBody>
      </p:sp>
    </p:spTree>
    <p:extLst>
      <p:ext uri="{BB962C8B-B14F-4D97-AF65-F5344CB8AC3E}">
        <p14:creationId xmlns:p14="http://schemas.microsoft.com/office/powerpoint/2010/main" val="4266352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ndoor, clothing, rack, sitting&#10;&#10;Description automatically generated">
            <a:extLst>
              <a:ext uri="{FF2B5EF4-FFF2-40B4-BE49-F238E27FC236}">
                <a16:creationId xmlns:a16="http://schemas.microsoft.com/office/drawing/2014/main" id="{ED4E7802-9141-B34C-9148-3E31685A2BCD}"/>
              </a:ext>
            </a:extLst>
          </p:cNvPr>
          <p:cNvPicPr>
            <a:picLocks noChangeAspect="1"/>
          </p:cNvPicPr>
          <p:nvPr/>
        </p:nvPicPr>
        <p:blipFill rotWithShape="1">
          <a:blip r:embed="rId3">
            <a:extLst>
              <a:ext uri="{28A0092B-C50C-407E-A947-70E740481C1C}">
                <a14:useLocalDpi xmlns:a14="http://schemas.microsoft.com/office/drawing/2010/main" val="0"/>
              </a:ext>
            </a:extLst>
          </a:blip>
          <a:srcRect l="8008" t="549" r="4629" b="549"/>
          <a:stretch/>
        </p:blipFill>
        <p:spPr>
          <a:xfrm>
            <a:off x="-1" y="0"/>
            <a:ext cx="9144001" cy="6858000"/>
          </a:xfrm>
          <a:prstGeom prst="rect">
            <a:avLst/>
          </a:prstGeom>
        </p:spPr>
      </p:pic>
      <p:sp>
        <p:nvSpPr>
          <p:cNvPr id="7" name="Rectangle 6">
            <a:extLst>
              <a:ext uri="{FF2B5EF4-FFF2-40B4-BE49-F238E27FC236}">
                <a16:creationId xmlns:a16="http://schemas.microsoft.com/office/drawing/2014/main" id="{6C488082-0602-4581-BBE0-0B5CD1BF9FE0}"/>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3" name="Rectangle 2"/>
          <p:cNvSpPr/>
          <p:nvPr/>
        </p:nvSpPr>
        <p:spPr>
          <a:xfrm>
            <a:off x="2971799" y="5715000"/>
            <a:ext cx="3200400" cy="584775"/>
          </a:xfrm>
          <a:prstGeom prst="rect">
            <a:avLst/>
          </a:prstGeom>
        </p:spPr>
        <p:txBody>
          <a:bodyPr wrap="square">
            <a:spAutoFit/>
          </a:bodyPr>
          <a:lstStyle/>
          <a:p>
            <a:pPr algn="ctr"/>
            <a:r>
              <a:rPr lang="en-US" sz="3200" b="1" dirty="0">
                <a:latin typeface="Arial" pitchFamily="34" charset="0"/>
                <a:cs typeface="Arial" pitchFamily="34" charset="0"/>
              </a:rPr>
              <a:t>Sacristan</a:t>
            </a:r>
          </a:p>
        </p:txBody>
      </p:sp>
    </p:spTree>
    <p:extLst>
      <p:ext uri="{BB962C8B-B14F-4D97-AF65-F5344CB8AC3E}">
        <p14:creationId xmlns:p14="http://schemas.microsoft.com/office/powerpoint/2010/main" val="3939688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wearing costumes&#10;&#10;Description automatically generated">
            <a:extLst>
              <a:ext uri="{FF2B5EF4-FFF2-40B4-BE49-F238E27FC236}">
                <a16:creationId xmlns:a16="http://schemas.microsoft.com/office/drawing/2014/main" id="{BA4ECBAC-DA5D-E944-BC04-817E64B6DC6F}"/>
              </a:ext>
            </a:extLst>
          </p:cNvPr>
          <p:cNvPicPr>
            <a:picLocks noChangeAspect="1"/>
          </p:cNvPicPr>
          <p:nvPr/>
        </p:nvPicPr>
        <p:blipFill rotWithShape="1">
          <a:blip r:embed="rId3">
            <a:extLst>
              <a:ext uri="{28A0092B-C50C-407E-A947-70E740481C1C}">
                <a14:useLocalDpi xmlns:a14="http://schemas.microsoft.com/office/drawing/2010/main" val="0"/>
              </a:ext>
            </a:extLst>
          </a:blip>
          <a:srcRect l="13357" t="2709" b="-180"/>
          <a:stretch/>
        </p:blipFill>
        <p:spPr>
          <a:xfrm>
            <a:off x="0" y="0"/>
            <a:ext cx="9144000" cy="6858000"/>
          </a:xfrm>
          <a:prstGeom prst="rect">
            <a:avLst/>
          </a:prstGeom>
        </p:spPr>
      </p:pic>
      <p:sp>
        <p:nvSpPr>
          <p:cNvPr id="8" name="Rectangle 7">
            <a:extLst>
              <a:ext uri="{FF2B5EF4-FFF2-40B4-BE49-F238E27FC236}">
                <a16:creationId xmlns:a16="http://schemas.microsoft.com/office/drawing/2014/main" id="{489E05D0-4EE0-448F-9DD0-F11D7FFDD505}"/>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3" name="Rectangle 2"/>
          <p:cNvSpPr/>
          <p:nvPr/>
        </p:nvSpPr>
        <p:spPr>
          <a:xfrm>
            <a:off x="2806421" y="5791200"/>
            <a:ext cx="3531158" cy="584775"/>
          </a:xfrm>
          <a:prstGeom prst="rect">
            <a:avLst/>
          </a:prstGeom>
        </p:spPr>
        <p:txBody>
          <a:bodyPr wrap="square">
            <a:spAutoFit/>
          </a:bodyPr>
          <a:lstStyle/>
          <a:p>
            <a:pPr algn="ctr"/>
            <a:r>
              <a:rPr lang="en-US" sz="3200" b="1" dirty="0">
                <a:latin typeface="Arial" pitchFamily="34" charset="0"/>
                <a:cs typeface="Arial" pitchFamily="34" charset="0"/>
              </a:rPr>
              <a:t>Altar Servers</a:t>
            </a:r>
          </a:p>
        </p:txBody>
      </p:sp>
    </p:spTree>
    <p:extLst>
      <p:ext uri="{BB962C8B-B14F-4D97-AF65-F5344CB8AC3E}">
        <p14:creationId xmlns:p14="http://schemas.microsoft.com/office/powerpoint/2010/main" val="3236477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in a room&#10;&#10;Description automatically generated">
            <a:extLst>
              <a:ext uri="{FF2B5EF4-FFF2-40B4-BE49-F238E27FC236}">
                <a16:creationId xmlns:a16="http://schemas.microsoft.com/office/drawing/2014/main" id="{CD071CEF-9FF8-8A48-88B0-AC4FF7C37E89}"/>
              </a:ext>
            </a:extLst>
          </p:cNvPr>
          <p:cNvPicPr>
            <a:picLocks noChangeAspect="1"/>
          </p:cNvPicPr>
          <p:nvPr/>
        </p:nvPicPr>
        <p:blipFill rotWithShape="1">
          <a:blip r:embed="rId3">
            <a:extLst>
              <a:ext uri="{28A0092B-C50C-407E-A947-70E740481C1C}">
                <a14:useLocalDpi xmlns:a14="http://schemas.microsoft.com/office/drawing/2010/main" val="0"/>
              </a:ext>
            </a:extLst>
          </a:blip>
          <a:srcRect l="14591" t="2578" b="1335"/>
          <a:stretch/>
        </p:blipFill>
        <p:spPr>
          <a:xfrm>
            <a:off x="0" y="1"/>
            <a:ext cx="9144000" cy="6858000"/>
          </a:xfrm>
          <a:prstGeom prst="rect">
            <a:avLst/>
          </a:prstGeom>
        </p:spPr>
      </p:pic>
      <p:sp>
        <p:nvSpPr>
          <p:cNvPr id="8" name="Rectangle 7">
            <a:extLst>
              <a:ext uri="{FF2B5EF4-FFF2-40B4-BE49-F238E27FC236}">
                <a16:creationId xmlns:a16="http://schemas.microsoft.com/office/drawing/2014/main" id="{C0C5A384-1115-43EF-ACD8-442950BE4F65}"/>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5" name="Rectangle 4"/>
          <p:cNvSpPr/>
          <p:nvPr/>
        </p:nvSpPr>
        <p:spPr>
          <a:xfrm>
            <a:off x="304800" y="5791200"/>
            <a:ext cx="8534400" cy="584775"/>
          </a:xfrm>
          <a:prstGeom prst="rect">
            <a:avLst/>
          </a:prstGeom>
        </p:spPr>
        <p:txBody>
          <a:bodyPr wrap="square">
            <a:spAutoFit/>
          </a:bodyPr>
          <a:lstStyle/>
          <a:p>
            <a:pPr algn="ctr"/>
            <a:r>
              <a:rPr lang="en-US" sz="3200" b="1" dirty="0">
                <a:latin typeface="Arial" pitchFamily="34" charset="0"/>
                <a:cs typeface="Arial" pitchFamily="34" charset="0"/>
              </a:rPr>
              <a:t>Lector</a:t>
            </a:r>
          </a:p>
        </p:txBody>
      </p:sp>
    </p:spTree>
    <p:extLst>
      <p:ext uri="{BB962C8B-B14F-4D97-AF65-F5344CB8AC3E}">
        <p14:creationId xmlns:p14="http://schemas.microsoft.com/office/powerpoint/2010/main" val="35861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indoor, person, video&#10;&#10;Description automatically generated">
            <a:extLst>
              <a:ext uri="{FF2B5EF4-FFF2-40B4-BE49-F238E27FC236}">
                <a16:creationId xmlns:a16="http://schemas.microsoft.com/office/drawing/2014/main" id="{AB6FF0B4-0D8C-0141-89A7-14656E01CC0D}"/>
              </a:ext>
            </a:extLst>
          </p:cNvPr>
          <p:cNvPicPr>
            <a:picLocks noChangeAspect="1"/>
          </p:cNvPicPr>
          <p:nvPr/>
        </p:nvPicPr>
        <p:blipFill rotWithShape="1">
          <a:blip r:embed="rId3">
            <a:extLst>
              <a:ext uri="{28A0092B-C50C-407E-A947-70E740481C1C}">
                <a14:useLocalDpi xmlns:a14="http://schemas.microsoft.com/office/drawing/2010/main" val="0"/>
              </a:ext>
            </a:extLst>
          </a:blip>
          <a:srcRect l="2837" t="2128" r="12057" b="2128"/>
          <a:stretch/>
        </p:blipFill>
        <p:spPr>
          <a:xfrm>
            <a:off x="0" y="0"/>
            <a:ext cx="9144000" cy="6858000"/>
          </a:xfrm>
          <a:prstGeom prst="rect">
            <a:avLst/>
          </a:prstGeom>
        </p:spPr>
      </p:pic>
      <p:sp>
        <p:nvSpPr>
          <p:cNvPr id="8" name="Rectangle 7">
            <a:extLst>
              <a:ext uri="{FF2B5EF4-FFF2-40B4-BE49-F238E27FC236}">
                <a16:creationId xmlns:a16="http://schemas.microsoft.com/office/drawing/2014/main" id="{A7AF3A66-B68A-4675-9A4D-84FC11A95860}"/>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5" name="Rectangle 4"/>
          <p:cNvSpPr/>
          <p:nvPr/>
        </p:nvSpPr>
        <p:spPr>
          <a:xfrm>
            <a:off x="1066800" y="5791200"/>
            <a:ext cx="7010400" cy="584775"/>
          </a:xfrm>
          <a:prstGeom prst="rect">
            <a:avLst/>
          </a:prstGeom>
        </p:spPr>
        <p:txBody>
          <a:bodyPr wrap="square">
            <a:spAutoFit/>
          </a:bodyPr>
          <a:lstStyle/>
          <a:p>
            <a:pPr algn="ctr"/>
            <a:r>
              <a:rPr lang="en-US" sz="3200" b="1" dirty="0">
                <a:latin typeface="Arial" pitchFamily="34" charset="0"/>
                <a:cs typeface="Arial" pitchFamily="34" charset="0"/>
              </a:rPr>
              <a:t>Choir </a:t>
            </a:r>
            <a:r>
              <a:rPr lang="en-US" sz="3200" b="1" i="1" dirty="0">
                <a:latin typeface="Arial" pitchFamily="34" charset="0"/>
                <a:cs typeface="Arial" pitchFamily="34" charset="0"/>
              </a:rPr>
              <a:t>(Schola Cantorum)</a:t>
            </a:r>
          </a:p>
        </p:txBody>
      </p:sp>
    </p:spTree>
    <p:extLst>
      <p:ext uri="{BB962C8B-B14F-4D97-AF65-F5344CB8AC3E}">
        <p14:creationId xmlns:p14="http://schemas.microsoft.com/office/powerpoint/2010/main" val="4189140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indoor, food, person&#10;&#10;Description automatically generated">
            <a:extLst>
              <a:ext uri="{FF2B5EF4-FFF2-40B4-BE49-F238E27FC236}">
                <a16:creationId xmlns:a16="http://schemas.microsoft.com/office/drawing/2014/main" id="{626348DD-8270-0243-8BDA-D324DF100A54}"/>
              </a:ext>
            </a:extLst>
          </p:cNvPr>
          <p:cNvPicPr>
            <a:picLocks noChangeAspect="1"/>
          </p:cNvPicPr>
          <p:nvPr/>
        </p:nvPicPr>
        <p:blipFill rotWithShape="1">
          <a:blip r:embed="rId3">
            <a:extLst>
              <a:ext uri="{28A0092B-C50C-407E-A947-70E740481C1C}">
                <a14:useLocalDpi xmlns:a14="http://schemas.microsoft.com/office/drawing/2010/main" val="0"/>
              </a:ext>
            </a:extLst>
          </a:blip>
          <a:srcRect l="9279" t="172" r="21134" b="7045"/>
          <a:stretch/>
        </p:blipFill>
        <p:spPr>
          <a:xfrm>
            <a:off x="0" y="0"/>
            <a:ext cx="9144000" cy="6858000"/>
          </a:xfrm>
          <a:prstGeom prst="rect">
            <a:avLst/>
          </a:prstGeom>
        </p:spPr>
      </p:pic>
      <p:sp>
        <p:nvSpPr>
          <p:cNvPr id="5" name="Rectangle 4">
            <a:extLst>
              <a:ext uri="{FF2B5EF4-FFF2-40B4-BE49-F238E27FC236}">
                <a16:creationId xmlns:a16="http://schemas.microsoft.com/office/drawing/2014/main" id="{AC73522B-9373-4B3A-8A72-1F2310080B7E}"/>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3" name="Rectangle 2"/>
          <p:cNvSpPr/>
          <p:nvPr/>
        </p:nvSpPr>
        <p:spPr>
          <a:xfrm>
            <a:off x="2400300" y="5791200"/>
            <a:ext cx="4343400" cy="584775"/>
          </a:xfrm>
          <a:prstGeom prst="rect">
            <a:avLst/>
          </a:prstGeom>
        </p:spPr>
        <p:txBody>
          <a:bodyPr wrap="square">
            <a:spAutoFit/>
          </a:bodyPr>
          <a:lstStyle/>
          <a:p>
            <a:r>
              <a:rPr lang="en-US" sz="3200" b="1" dirty="0">
                <a:latin typeface="Arial" pitchFamily="34" charset="0"/>
                <a:cs typeface="Arial" pitchFamily="34" charset="0"/>
              </a:rPr>
              <a:t>Eucharistic Ministers</a:t>
            </a:r>
          </a:p>
        </p:txBody>
      </p:sp>
    </p:spTree>
    <p:extLst>
      <p:ext uri="{BB962C8B-B14F-4D97-AF65-F5344CB8AC3E}">
        <p14:creationId xmlns:p14="http://schemas.microsoft.com/office/powerpoint/2010/main" val="777268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sitting at a table&#10;&#10;Description automatically generated">
            <a:extLst>
              <a:ext uri="{FF2B5EF4-FFF2-40B4-BE49-F238E27FC236}">
                <a16:creationId xmlns:a16="http://schemas.microsoft.com/office/drawing/2014/main" id="{1B080874-71A1-9641-B991-58D7056F2C4C}"/>
              </a:ext>
            </a:extLst>
          </p:cNvPr>
          <p:cNvPicPr>
            <a:picLocks noChangeAspect="1"/>
          </p:cNvPicPr>
          <p:nvPr/>
        </p:nvPicPr>
        <p:blipFill rotWithShape="1">
          <a:blip r:embed="rId3">
            <a:extLst>
              <a:ext uri="{28A0092B-C50C-407E-A947-70E740481C1C}">
                <a14:useLocalDpi xmlns:a14="http://schemas.microsoft.com/office/drawing/2010/main" val="0"/>
              </a:ext>
            </a:extLst>
          </a:blip>
          <a:srcRect l="1575" t="2124" r="3937" b="2315"/>
          <a:stretch/>
        </p:blipFill>
        <p:spPr>
          <a:xfrm>
            <a:off x="0" y="0"/>
            <a:ext cx="9144000" cy="6858000"/>
          </a:xfrm>
          <a:prstGeom prst="rect">
            <a:avLst/>
          </a:prstGeom>
        </p:spPr>
      </p:pic>
      <p:sp>
        <p:nvSpPr>
          <p:cNvPr id="5" name="Rectangle 4">
            <a:extLst>
              <a:ext uri="{FF2B5EF4-FFF2-40B4-BE49-F238E27FC236}">
                <a16:creationId xmlns:a16="http://schemas.microsoft.com/office/drawing/2014/main" id="{63BFBC6E-55D7-44C1-B1BD-82100D9161D4}"/>
              </a:ext>
            </a:extLst>
          </p:cNvPr>
          <p:cNvSpPr/>
          <p:nvPr/>
        </p:nvSpPr>
        <p:spPr>
          <a:xfrm>
            <a:off x="-2" y="0"/>
            <a:ext cx="9144000" cy="6858000"/>
          </a:xfrm>
          <a:prstGeom prst="rect">
            <a:avLst/>
          </a:prstGeom>
          <a:gradFill>
            <a:gsLst>
              <a:gs pos="67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3" name="Rectangle 2"/>
          <p:cNvSpPr/>
          <p:nvPr/>
        </p:nvSpPr>
        <p:spPr>
          <a:xfrm>
            <a:off x="3657600" y="5791200"/>
            <a:ext cx="1828800" cy="584775"/>
          </a:xfrm>
          <a:prstGeom prst="rect">
            <a:avLst/>
          </a:prstGeom>
        </p:spPr>
        <p:txBody>
          <a:bodyPr wrap="square">
            <a:spAutoFit/>
          </a:bodyPr>
          <a:lstStyle/>
          <a:p>
            <a:pPr algn="ctr"/>
            <a:r>
              <a:rPr lang="en-US" sz="3200" b="1" dirty="0">
                <a:latin typeface="Arial" pitchFamily="34" charset="0"/>
                <a:cs typeface="Arial" pitchFamily="34" charset="0"/>
              </a:rPr>
              <a:t>Ushers</a:t>
            </a:r>
          </a:p>
        </p:txBody>
      </p:sp>
    </p:spTree>
    <p:extLst>
      <p:ext uri="{BB962C8B-B14F-4D97-AF65-F5344CB8AC3E}">
        <p14:creationId xmlns:p14="http://schemas.microsoft.com/office/powerpoint/2010/main" val="3122832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tanding in the grass&#10;&#10;Description automatically generated">
            <a:extLst>
              <a:ext uri="{FF2B5EF4-FFF2-40B4-BE49-F238E27FC236}">
                <a16:creationId xmlns:a16="http://schemas.microsoft.com/office/drawing/2014/main" id="{F134D454-9C29-2D46-85BF-C8A34120AA73}"/>
              </a:ext>
            </a:extLst>
          </p:cNvPr>
          <p:cNvPicPr>
            <a:picLocks noChangeAspect="1"/>
          </p:cNvPicPr>
          <p:nvPr/>
        </p:nvPicPr>
        <p:blipFill rotWithShape="1">
          <a:blip r:embed="rId3">
            <a:extLst>
              <a:ext uri="{28A0092B-C50C-407E-A947-70E740481C1C}">
                <a14:useLocalDpi xmlns:a14="http://schemas.microsoft.com/office/drawing/2010/main" val="0"/>
              </a:ext>
            </a:extLst>
          </a:blip>
          <a:srcRect l="7957" t="1176" r="5244" b="1176"/>
          <a:stretch/>
        </p:blipFill>
        <p:spPr>
          <a:xfrm>
            <a:off x="0" y="0"/>
            <a:ext cx="9144000" cy="6858000"/>
          </a:xfrm>
          <a:prstGeom prst="rect">
            <a:avLst/>
          </a:prstGeom>
        </p:spPr>
      </p:pic>
      <p:sp>
        <p:nvSpPr>
          <p:cNvPr id="6" name="Rectangle 5">
            <a:extLst>
              <a:ext uri="{FF2B5EF4-FFF2-40B4-BE49-F238E27FC236}">
                <a16:creationId xmlns:a16="http://schemas.microsoft.com/office/drawing/2014/main" id="{600E5C5A-1D12-4AE6-861E-7FAD6E1DA4B0}"/>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4" name="Rectangle 3"/>
          <p:cNvSpPr/>
          <p:nvPr/>
        </p:nvSpPr>
        <p:spPr>
          <a:xfrm>
            <a:off x="1828800" y="5219494"/>
            <a:ext cx="5486400" cy="1077218"/>
          </a:xfrm>
          <a:prstGeom prst="rect">
            <a:avLst/>
          </a:prstGeom>
        </p:spPr>
        <p:txBody>
          <a:bodyPr wrap="square">
            <a:spAutoFit/>
          </a:bodyPr>
          <a:lstStyle/>
          <a:p>
            <a:r>
              <a:rPr lang="en-US" sz="3200" b="1" dirty="0">
                <a:latin typeface="Arial" pitchFamily="34" charset="0"/>
                <a:cs typeface="Arial" pitchFamily="34" charset="0"/>
              </a:rPr>
              <a:t>All ministers are important</a:t>
            </a:r>
            <a:br>
              <a:rPr lang="en-US" sz="3200" b="1" dirty="0">
                <a:latin typeface="Arial" pitchFamily="34" charset="0"/>
                <a:cs typeface="Arial" pitchFamily="34" charset="0"/>
              </a:rPr>
            </a:br>
            <a:r>
              <a:rPr lang="en-US" sz="3200" b="1" dirty="0">
                <a:latin typeface="Arial" pitchFamily="34" charset="0"/>
                <a:cs typeface="Arial" pitchFamily="34" charset="0"/>
              </a:rPr>
              <a:t>to the liturgical celebration.</a:t>
            </a:r>
          </a:p>
        </p:txBody>
      </p:sp>
    </p:spTree>
    <p:extLst>
      <p:ext uri="{BB962C8B-B14F-4D97-AF65-F5344CB8AC3E}">
        <p14:creationId xmlns:p14="http://schemas.microsoft.com/office/powerpoint/2010/main" val="1876733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ainting of a person&#10;&#10;Description automatically generated">
            <a:extLst>
              <a:ext uri="{FF2B5EF4-FFF2-40B4-BE49-F238E27FC236}">
                <a16:creationId xmlns:a16="http://schemas.microsoft.com/office/drawing/2014/main" id="{33151F3E-7031-414C-948C-1232437F2118}"/>
              </a:ext>
            </a:extLst>
          </p:cNvPr>
          <p:cNvPicPr>
            <a:picLocks noChangeAspect="1"/>
          </p:cNvPicPr>
          <p:nvPr/>
        </p:nvPicPr>
        <p:blipFill rotWithShape="1">
          <a:blip r:embed="rId3">
            <a:extLst>
              <a:ext uri="{28A0092B-C50C-407E-A947-70E740481C1C}">
                <a14:useLocalDpi xmlns:a14="http://schemas.microsoft.com/office/drawing/2010/main" val="0"/>
              </a:ext>
            </a:extLst>
          </a:blip>
          <a:srcRect l="6514" t="14757" r="6514" b="25886"/>
          <a:stretch/>
        </p:blipFill>
        <p:spPr>
          <a:xfrm>
            <a:off x="0" y="0"/>
            <a:ext cx="9144000" cy="6858000"/>
          </a:xfrm>
          <a:prstGeom prst="rect">
            <a:avLst/>
          </a:prstGeom>
          <a:noFill/>
        </p:spPr>
      </p:pic>
      <p:sp>
        <p:nvSpPr>
          <p:cNvPr id="5" name="Rectangle 4">
            <a:extLst>
              <a:ext uri="{FF2B5EF4-FFF2-40B4-BE49-F238E27FC236}">
                <a16:creationId xmlns:a16="http://schemas.microsoft.com/office/drawing/2014/main" id="{509F044C-D363-44F1-A8A9-C3F6522E383E}"/>
              </a:ext>
            </a:extLst>
          </p:cNvPr>
          <p:cNvSpPr/>
          <p:nvPr/>
        </p:nvSpPr>
        <p:spPr>
          <a:xfrm rot="10800000">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6" name="Rectangle 5"/>
          <p:cNvSpPr/>
          <p:nvPr/>
        </p:nvSpPr>
        <p:spPr>
          <a:xfrm>
            <a:off x="1676400" y="304800"/>
            <a:ext cx="5791200" cy="1066800"/>
          </a:xfrm>
          <a:prstGeom prst="rect">
            <a:avLst/>
          </a:prstGeom>
        </p:spPr>
        <p:txBody>
          <a:bodyPr vert="horz" lIns="91440" tIns="45720" rIns="91440" bIns="45720" rtlCol="0" anchor="ctr">
            <a:normAutofit/>
          </a:bodyPr>
          <a:lstStyle/>
          <a:p>
            <a:pPr algn="ctr">
              <a:spcBef>
                <a:spcPct val="0"/>
              </a:spcBef>
              <a:spcAft>
                <a:spcPts val="600"/>
              </a:spcAft>
            </a:pPr>
            <a:r>
              <a:rPr lang="en-US" sz="3200" b="1" kern="1200" dirty="0">
                <a:latin typeface="Arial" pitchFamily="34" charset="0"/>
                <a:ea typeface="+mj-ea"/>
                <a:cs typeface="Arial" pitchFamily="34" charset="0"/>
              </a:rPr>
              <a:t>Christ Is Our High Priest</a:t>
            </a:r>
          </a:p>
        </p:txBody>
      </p:sp>
    </p:spTree>
    <p:extLst>
      <p:ext uri="{BB962C8B-B14F-4D97-AF65-F5344CB8AC3E}">
        <p14:creationId xmlns:p14="http://schemas.microsoft.com/office/powerpoint/2010/main" val="1820093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rowd of people in a room&#10;&#10;Description automatically generated">
            <a:extLst>
              <a:ext uri="{FF2B5EF4-FFF2-40B4-BE49-F238E27FC236}">
                <a16:creationId xmlns:a16="http://schemas.microsoft.com/office/drawing/2014/main" id="{FB17F966-2182-8242-9B88-77D3FE210142}"/>
              </a:ext>
            </a:extLst>
          </p:cNvPr>
          <p:cNvPicPr>
            <a:picLocks noChangeAspect="1"/>
          </p:cNvPicPr>
          <p:nvPr/>
        </p:nvPicPr>
        <p:blipFill rotWithShape="1">
          <a:blip r:embed="rId3">
            <a:extLst>
              <a:ext uri="{28A0092B-C50C-407E-A947-70E740481C1C}">
                <a14:useLocalDpi xmlns:a14="http://schemas.microsoft.com/office/drawing/2010/main" val="0"/>
              </a:ext>
            </a:extLst>
          </a:blip>
          <a:srcRect l="3668" r="3668" b="740"/>
          <a:stretch/>
        </p:blipFill>
        <p:spPr>
          <a:xfrm>
            <a:off x="0" y="0"/>
            <a:ext cx="9144000" cy="6858000"/>
          </a:xfrm>
          <a:prstGeom prst="rect">
            <a:avLst/>
          </a:prstGeom>
        </p:spPr>
      </p:pic>
      <p:sp>
        <p:nvSpPr>
          <p:cNvPr id="6" name="Rectangle 5">
            <a:extLst>
              <a:ext uri="{FF2B5EF4-FFF2-40B4-BE49-F238E27FC236}">
                <a16:creationId xmlns:a16="http://schemas.microsoft.com/office/drawing/2014/main" id="{B0664B34-EBEE-41FF-8A36-691194D1335F}"/>
              </a:ext>
            </a:extLst>
          </p:cNvPr>
          <p:cNvSpPr/>
          <p:nvPr/>
        </p:nvSpPr>
        <p:spPr>
          <a:xfrm rot="10800000">
            <a:off x="-2" y="0"/>
            <a:ext cx="9144000" cy="6858000"/>
          </a:xfrm>
          <a:prstGeom prst="rect">
            <a:avLst/>
          </a:prstGeom>
          <a:gradFill>
            <a:gsLst>
              <a:gs pos="58000">
                <a:schemeClr val="bg1">
                  <a:alpha val="5000"/>
                  <a:lumMod val="100000"/>
                </a:schemeClr>
              </a:gs>
              <a:gs pos="78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90500" y="408056"/>
            <a:ext cx="8763000" cy="584775"/>
          </a:xfrm>
          <a:prstGeom prst="rect">
            <a:avLst/>
          </a:prstGeom>
        </p:spPr>
        <p:txBody>
          <a:bodyPr wrap="square">
            <a:spAutoFit/>
          </a:bodyPr>
          <a:lstStyle/>
          <a:p>
            <a:pPr algn="ctr"/>
            <a:r>
              <a:rPr lang="en-US" sz="3200" b="1" dirty="0">
                <a:latin typeface="Arial" pitchFamily="34" charset="0"/>
                <a:cs typeface="Arial" pitchFamily="34" charset="0"/>
              </a:rPr>
              <a:t>The word </a:t>
            </a:r>
            <a:r>
              <a:rPr lang="en-US" sz="3200" b="1" i="1" dirty="0">
                <a:latin typeface="Arial" pitchFamily="34" charset="0"/>
                <a:cs typeface="Arial" pitchFamily="34" charset="0"/>
              </a:rPr>
              <a:t>ministry</a:t>
            </a:r>
            <a:r>
              <a:rPr lang="en-US" sz="3200" b="1" dirty="0">
                <a:latin typeface="Arial" pitchFamily="34" charset="0"/>
                <a:cs typeface="Arial" pitchFamily="34" charset="0"/>
              </a:rPr>
              <a:t> means “service.”</a:t>
            </a:r>
          </a:p>
        </p:txBody>
      </p:sp>
      <p:sp>
        <p:nvSpPr>
          <p:cNvPr id="5" name="Rectangle 4"/>
          <p:cNvSpPr/>
          <p:nvPr/>
        </p:nvSpPr>
        <p:spPr>
          <a:xfrm>
            <a:off x="1066800" y="1046944"/>
            <a:ext cx="6934200" cy="831959"/>
          </a:xfrm>
          <a:prstGeom prst="rect">
            <a:avLst/>
          </a:prstGeom>
        </p:spPr>
        <p:txBody>
          <a:bodyPr wrap="square">
            <a:spAutoFit/>
          </a:bodyPr>
          <a:lstStyle/>
          <a:p>
            <a:pPr>
              <a:lnSpc>
                <a:spcPct val="114000"/>
              </a:lnSpc>
            </a:pPr>
            <a:r>
              <a:rPr lang="en-US" sz="2200" b="1" dirty="0">
                <a:latin typeface="Arial" pitchFamily="34" charset="0"/>
                <a:cs typeface="Arial" pitchFamily="34" charset="0"/>
              </a:rPr>
              <a:t>Ministries are all the official roles that people play in the celebration of the Eucharist.</a:t>
            </a:r>
          </a:p>
        </p:txBody>
      </p:sp>
    </p:spTree>
    <p:extLst>
      <p:ext uri="{BB962C8B-B14F-4D97-AF65-F5344CB8AC3E}">
        <p14:creationId xmlns:p14="http://schemas.microsoft.com/office/powerpoint/2010/main" val="1780731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ndoor, table, room, sitting&#10;&#10;Description automatically generated">
            <a:extLst>
              <a:ext uri="{FF2B5EF4-FFF2-40B4-BE49-F238E27FC236}">
                <a16:creationId xmlns:a16="http://schemas.microsoft.com/office/drawing/2014/main" id="{36913259-3DEB-034A-BCA3-56190493A299}"/>
              </a:ext>
            </a:extLst>
          </p:cNvPr>
          <p:cNvPicPr>
            <a:picLocks noChangeAspect="1"/>
          </p:cNvPicPr>
          <p:nvPr/>
        </p:nvPicPr>
        <p:blipFill rotWithShape="1">
          <a:blip r:embed="rId3">
            <a:extLst>
              <a:ext uri="{28A0092B-C50C-407E-A947-70E740481C1C}">
                <a14:useLocalDpi xmlns:a14="http://schemas.microsoft.com/office/drawing/2010/main" val="0"/>
              </a:ext>
            </a:extLst>
          </a:blip>
          <a:srcRect l="35365" t="31844" r="19954"/>
          <a:stretch/>
        </p:blipFill>
        <p:spPr>
          <a:xfrm>
            <a:off x="0" y="0"/>
            <a:ext cx="9144000" cy="6858000"/>
          </a:xfrm>
          <a:prstGeom prst="rect">
            <a:avLst/>
          </a:prstGeom>
        </p:spPr>
      </p:pic>
      <p:sp>
        <p:nvSpPr>
          <p:cNvPr id="5" name="Rectangle 4">
            <a:extLst>
              <a:ext uri="{FF2B5EF4-FFF2-40B4-BE49-F238E27FC236}">
                <a16:creationId xmlns:a16="http://schemas.microsoft.com/office/drawing/2014/main" id="{73B7D4C7-08AE-4280-8275-E24E367F930C}"/>
              </a:ext>
            </a:extLst>
          </p:cNvPr>
          <p:cNvSpPr/>
          <p:nvPr/>
        </p:nvSpPr>
        <p:spPr>
          <a:xfrm>
            <a:off x="-2" y="0"/>
            <a:ext cx="9144000" cy="6858000"/>
          </a:xfrm>
          <a:prstGeom prst="rect">
            <a:avLst/>
          </a:prstGeom>
          <a:gradFill>
            <a:gsLst>
              <a:gs pos="47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219200" y="5029200"/>
            <a:ext cx="6705600" cy="1077218"/>
          </a:xfrm>
          <a:prstGeom prst="rect">
            <a:avLst/>
          </a:prstGeom>
        </p:spPr>
        <p:txBody>
          <a:bodyPr wrap="square">
            <a:spAutoFit/>
          </a:bodyPr>
          <a:lstStyle/>
          <a:p>
            <a:pPr algn="ctr"/>
            <a:r>
              <a:rPr lang="en-US" sz="3200" b="1" dirty="0">
                <a:latin typeface="Arial" pitchFamily="34" charset="0"/>
                <a:cs typeface="Arial" pitchFamily="34" charset="0"/>
              </a:rPr>
              <a:t>Have you served as a lay liturgical minister?</a:t>
            </a:r>
          </a:p>
        </p:txBody>
      </p:sp>
    </p:spTree>
    <p:extLst>
      <p:ext uri="{BB962C8B-B14F-4D97-AF65-F5344CB8AC3E}">
        <p14:creationId xmlns:p14="http://schemas.microsoft.com/office/powerpoint/2010/main" val="3136473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cake, table, sitting&#10;&#10;Description automatically generated">
            <a:extLst>
              <a:ext uri="{FF2B5EF4-FFF2-40B4-BE49-F238E27FC236}">
                <a16:creationId xmlns:a16="http://schemas.microsoft.com/office/drawing/2014/main" id="{24AE5738-D608-1E4D-AA83-604842CF3B35}"/>
              </a:ext>
            </a:extLst>
          </p:cNvPr>
          <p:cNvPicPr>
            <a:picLocks noChangeAspect="1"/>
          </p:cNvPicPr>
          <p:nvPr/>
        </p:nvPicPr>
        <p:blipFill rotWithShape="1">
          <a:blip r:embed="rId3">
            <a:extLst>
              <a:ext uri="{28A0092B-C50C-407E-A947-70E740481C1C}">
                <a14:useLocalDpi xmlns:a14="http://schemas.microsoft.com/office/drawing/2010/main" val="0"/>
              </a:ext>
            </a:extLst>
          </a:blip>
          <a:srcRect l="13441" t="1687" r="538" b="1540"/>
          <a:stretch/>
        </p:blipFill>
        <p:spPr>
          <a:xfrm>
            <a:off x="0" y="0"/>
            <a:ext cx="9144000" cy="6858000"/>
          </a:xfrm>
          <a:prstGeom prst="rect">
            <a:avLst/>
          </a:prstGeom>
        </p:spPr>
      </p:pic>
      <p:sp>
        <p:nvSpPr>
          <p:cNvPr id="6" name="Rectangle 5">
            <a:extLst>
              <a:ext uri="{FF2B5EF4-FFF2-40B4-BE49-F238E27FC236}">
                <a16:creationId xmlns:a16="http://schemas.microsoft.com/office/drawing/2014/main" id="{B0545B45-81ED-4F9F-A9FC-053DDD311B14}"/>
              </a:ext>
            </a:extLst>
          </p:cNvPr>
          <p:cNvSpPr/>
          <p:nvPr/>
        </p:nvSpPr>
        <p:spPr>
          <a:xfrm rot="5400000">
            <a:off x="1143000" y="-1143000"/>
            <a:ext cx="6858000" cy="9144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609600" y="914400"/>
            <a:ext cx="3048000" cy="2679773"/>
          </a:xfrm>
          <a:prstGeom prst="rect">
            <a:avLst/>
          </a:prstGeom>
        </p:spPr>
        <p:txBody>
          <a:bodyPr wrap="square">
            <a:spAutoFit/>
          </a:bodyPr>
          <a:lstStyle/>
          <a:p>
            <a:pPr>
              <a:lnSpc>
                <a:spcPct val="114000"/>
              </a:lnSpc>
            </a:pPr>
            <a:r>
              <a:rPr lang="en-US" sz="3000" b="1" dirty="0">
                <a:latin typeface="Arial" pitchFamily="34" charset="0"/>
                <a:cs typeface="Arial" pitchFamily="34" charset="0"/>
              </a:rPr>
              <a:t>The People of God participate in God’s work through the liturgy.</a:t>
            </a:r>
          </a:p>
        </p:txBody>
      </p:sp>
    </p:spTree>
    <p:extLst>
      <p:ext uri="{BB962C8B-B14F-4D97-AF65-F5344CB8AC3E}">
        <p14:creationId xmlns:p14="http://schemas.microsoft.com/office/powerpoint/2010/main" val="3868044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earing a suit and tie&#10;&#10;Description automatically generated">
            <a:extLst>
              <a:ext uri="{FF2B5EF4-FFF2-40B4-BE49-F238E27FC236}">
                <a16:creationId xmlns:a16="http://schemas.microsoft.com/office/drawing/2014/main" id="{5913BF39-25BD-D344-8D44-7F216C8403A0}"/>
              </a:ext>
            </a:extLst>
          </p:cNvPr>
          <p:cNvPicPr>
            <a:picLocks noChangeAspect="1"/>
          </p:cNvPicPr>
          <p:nvPr/>
        </p:nvPicPr>
        <p:blipFill rotWithShape="1">
          <a:blip r:embed="rId3">
            <a:extLst>
              <a:ext uri="{28A0092B-C50C-407E-A947-70E740481C1C}">
                <a14:useLocalDpi xmlns:a14="http://schemas.microsoft.com/office/drawing/2010/main" val="0"/>
              </a:ext>
            </a:extLst>
          </a:blip>
          <a:srcRect l="73" r="7510" b="7177"/>
          <a:stretch/>
        </p:blipFill>
        <p:spPr>
          <a:xfrm>
            <a:off x="-10886" y="0"/>
            <a:ext cx="9154886" cy="6858000"/>
          </a:xfrm>
          <a:prstGeom prst="rect">
            <a:avLst/>
          </a:prstGeom>
        </p:spPr>
      </p:pic>
      <p:sp>
        <p:nvSpPr>
          <p:cNvPr id="10" name="Rectangle 9">
            <a:extLst>
              <a:ext uri="{FF2B5EF4-FFF2-40B4-BE49-F238E27FC236}">
                <a16:creationId xmlns:a16="http://schemas.microsoft.com/office/drawing/2014/main" id="{4BEBC44E-2DDA-4DAE-8514-CB8FB2E9C48E}"/>
              </a:ext>
            </a:extLst>
          </p:cNvPr>
          <p:cNvSpPr/>
          <p:nvPr/>
        </p:nvSpPr>
        <p:spPr>
          <a:xfrm rot="5400000">
            <a:off x="1143000" y="-1143000"/>
            <a:ext cx="6858000" cy="9144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457200" y="381000"/>
            <a:ext cx="3657600" cy="2679773"/>
          </a:xfrm>
          <a:prstGeom prst="rect">
            <a:avLst/>
          </a:prstGeom>
        </p:spPr>
        <p:txBody>
          <a:bodyPr wrap="square">
            <a:spAutoFit/>
          </a:bodyPr>
          <a:lstStyle/>
          <a:p>
            <a:pPr>
              <a:lnSpc>
                <a:spcPct val="114000"/>
              </a:lnSpc>
            </a:pPr>
            <a:r>
              <a:rPr lang="en-US" sz="3000" b="1" dirty="0">
                <a:latin typeface="Arial" pitchFamily="34" charset="0"/>
                <a:cs typeface="Arial" pitchFamily="34" charset="0"/>
              </a:rPr>
              <a:t>Roles are determined by vocations, offices, ministries, and participation.</a:t>
            </a:r>
          </a:p>
        </p:txBody>
      </p:sp>
    </p:spTree>
    <p:extLst>
      <p:ext uri="{BB962C8B-B14F-4D97-AF65-F5344CB8AC3E}">
        <p14:creationId xmlns:p14="http://schemas.microsoft.com/office/powerpoint/2010/main" val="3833913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people sitting at a table&#10;&#10;Description automatically generated">
            <a:extLst>
              <a:ext uri="{FF2B5EF4-FFF2-40B4-BE49-F238E27FC236}">
                <a16:creationId xmlns:a16="http://schemas.microsoft.com/office/drawing/2014/main" id="{7564AE4D-9D1A-AA40-9FD2-DCC875B7955A}"/>
              </a:ext>
            </a:extLst>
          </p:cNvPr>
          <p:cNvPicPr>
            <a:picLocks noChangeAspect="1"/>
          </p:cNvPicPr>
          <p:nvPr/>
        </p:nvPicPr>
        <p:blipFill rotWithShape="1">
          <a:blip r:embed="rId3">
            <a:extLst>
              <a:ext uri="{28A0092B-C50C-407E-A947-70E740481C1C}">
                <a14:useLocalDpi xmlns:a14="http://schemas.microsoft.com/office/drawing/2010/main" val="0"/>
              </a:ext>
            </a:extLst>
          </a:blip>
          <a:srcRect l="3508" t="3158" r="12449" b="2106"/>
          <a:stretch/>
        </p:blipFill>
        <p:spPr>
          <a:xfrm>
            <a:off x="0" y="0"/>
            <a:ext cx="9125712" cy="6858000"/>
          </a:xfrm>
          <a:prstGeom prst="rect">
            <a:avLst/>
          </a:prstGeom>
        </p:spPr>
      </p:pic>
      <p:sp>
        <p:nvSpPr>
          <p:cNvPr id="5" name="Rectangle 4">
            <a:extLst>
              <a:ext uri="{FF2B5EF4-FFF2-40B4-BE49-F238E27FC236}">
                <a16:creationId xmlns:a16="http://schemas.microsoft.com/office/drawing/2014/main" id="{80A1CE6F-CB7B-4BFE-B160-A0084E5A128B}"/>
              </a:ext>
            </a:extLst>
          </p:cNvPr>
          <p:cNvSpPr/>
          <p:nvPr/>
        </p:nvSpPr>
        <p:spPr>
          <a:xfrm>
            <a:off x="-2" y="0"/>
            <a:ext cx="9144000" cy="6858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1066800" y="5029200"/>
            <a:ext cx="7772400" cy="1477328"/>
          </a:xfrm>
          <a:prstGeom prst="rect">
            <a:avLst/>
          </a:prstGeom>
        </p:spPr>
        <p:txBody>
          <a:bodyPr wrap="square">
            <a:spAutoFit/>
          </a:bodyPr>
          <a:lstStyle/>
          <a:p>
            <a:r>
              <a:rPr lang="en-US" sz="3000" b="1" dirty="0">
                <a:latin typeface="Arial" pitchFamily="34" charset="0"/>
                <a:cs typeface="Arial" pitchFamily="34" charset="0"/>
              </a:rPr>
              <a:t>The assembly that gathers for the celebration of the Eucharist assembles as the Body of Christ in the world.</a:t>
            </a:r>
          </a:p>
        </p:txBody>
      </p:sp>
    </p:spTree>
    <p:extLst>
      <p:ext uri="{BB962C8B-B14F-4D97-AF65-F5344CB8AC3E}">
        <p14:creationId xmlns:p14="http://schemas.microsoft.com/office/powerpoint/2010/main" val="1082173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standing in front of a building&#10;&#10;Description automatically generated">
            <a:extLst>
              <a:ext uri="{FF2B5EF4-FFF2-40B4-BE49-F238E27FC236}">
                <a16:creationId xmlns:a16="http://schemas.microsoft.com/office/drawing/2014/main" id="{219C9716-DB25-0641-8EDE-C86BFFFCDBB3}"/>
              </a:ext>
            </a:extLst>
          </p:cNvPr>
          <p:cNvPicPr>
            <a:picLocks noChangeAspect="1"/>
          </p:cNvPicPr>
          <p:nvPr/>
        </p:nvPicPr>
        <p:blipFill rotWithShape="1">
          <a:blip r:embed="rId3">
            <a:extLst>
              <a:ext uri="{28A0092B-C50C-407E-A947-70E740481C1C}">
                <a14:useLocalDpi xmlns:a14="http://schemas.microsoft.com/office/drawing/2010/main" val="0"/>
              </a:ext>
            </a:extLst>
          </a:blip>
          <a:srcRect l="6521" t="2174" r="6521"/>
          <a:stretch/>
        </p:blipFill>
        <p:spPr>
          <a:xfrm>
            <a:off x="0" y="0"/>
            <a:ext cx="9144000" cy="6858000"/>
          </a:xfrm>
          <a:prstGeom prst="rect">
            <a:avLst/>
          </a:prstGeom>
        </p:spPr>
      </p:pic>
      <p:sp>
        <p:nvSpPr>
          <p:cNvPr id="5" name="Rectangle 4">
            <a:extLst>
              <a:ext uri="{FF2B5EF4-FFF2-40B4-BE49-F238E27FC236}">
                <a16:creationId xmlns:a16="http://schemas.microsoft.com/office/drawing/2014/main" id="{D3661ABF-2C3D-42A1-891A-8D3AEC2DC126}"/>
              </a:ext>
            </a:extLst>
          </p:cNvPr>
          <p:cNvSpPr/>
          <p:nvPr/>
        </p:nvSpPr>
        <p:spPr>
          <a:xfrm>
            <a:off x="-2" y="0"/>
            <a:ext cx="9144000" cy="6858000"/>
          </a:xfrm>
          <a:prstGeom prst="rect">
            <a:avLst/>
          </a:prstGeom>
          <a:gradFill>
            <a:gsLst>
              <a:gs pos="72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762000" y="5257800"/>
            <a:ext cx="8152221" cy="1015663"/>
          </a:xfrm>
          <a:prstGeom prst="rect">
            <a:avLst/>
          </a:prstGeom>
        </p:spPr>
        <p:txBody>
          <a:bodyPr wrap="square">
            <a:spAutoFit/>
          </a:bodyPr>
          <a:lstStyle/>
          <a:p>
            <a:r>
              <a:rPr lang="en-US" sz="3000" b="1" dirty="0">
                <a:latin typeface="Arial" pitchFamily="34" charset="0"/>
                <a:cs typeface="Arial" pitchFamily="34" charset="0"/>
              </a:rPr>
              <a:t>Every Eucharist is a celebration of a local church gathered around its bishop.</a:t>
            </a:r>
          </a:p>
        </p:txBody>
      </p:sp>
    </p:spTree>
    <p:extLst>
      <p:ext uri="{BB962C8B-B14F-4D97-AF65-F5344CB8AC3E}">
        <p14:creationId xmlns:p14="http://schemas.microsoft.com/office/powerpoint/2010/main" val="2294223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person, holding, food&#10;&#10;Description automatically generated">
            <a:extLst>
              <a:ext uri="{FF2B5EF4-FFF2-40B4-BE49-F238E27FC236}">
                <a16:creationId xmlns:a16="http://schemas.microsoft.com/office/drawing/2014/main" id="{94B12B92-82BE-FF46-A2AF-7CC39A2649C7}"/>
              </a:ext>
            </a:extLst>
          </p:cNvPr>
          <p:cNvPicPr>
            <a:picLocks noChangeAspect="1"/>
          </p:cNvPicPr>
          <p:nvPr/>
        </p:nvPicPr>
        <p:blipFill rotWithShape="1">
          <a:blip r:embed="rId3">
            <a:extLst>
              <a:ext uri="{28A0092B-C50C-407E-A947-70E740481C1C}">
                <a14:useLocalDpi xmlns:a14="http://schemas.microsoft.com/office/drawing/2010/main" val="0"/>
              </a:ext>
            </a:extLst>
          </a:blip>
          <a:srcRect l="12165" t="1699" r="1968" b="1699"/>
          <a:stretch/>
        </p:blipFill>
        <p:spPr>
          <a:xfrm>
            <a:off x="0" y="0"/>
            <a:ext cx="9144000" cy="6858000"/>
          </a:xfrm>
          <a:prstGeom prst="rect">
            <a:avLst/>
          </a:prstGeom>
        </p:spPr>
      </p:pic>
      <p:sp>
        <p:nvSpPr>
          <p:cNvPr id="4" name="Rectangle 3">
            <a:extLst>
              <a:ext uri="{FF2B5EF4-FFF2-40B4-BE49-F238E27FC236}">
                <a16:creationId xmlns:a16="http://schemas.microsoft.com/office/drawing/2014/main" id="{FF90E393-93E3-4E0A-88D4-924296B2C9A3}"/>
              </a:ext>
            </a:extLst>
          </p:cNvPr>
          <p:cNvSpPr/>
          <p:nvPr/>
        </p:nvSpPr>
        <p:spPr>
          <a:xfrm rot="5400000">
            <a:off x="1143000" y="-1143000"/>
            <a:ext cx="6858000" cy="9144000"/>
          </a:xfrm>
          <a:prstGeom prst="rect">
            <a:avLst/>
          </a:prstGeom>
          <a:gradFill>
            <a:gsLst>
              <a:gs pos="46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762000" y="838200"/>
            <a:ext cx="2362200" cy="2153475"/>
          </a:xfrm>
          <a:prstGeom prst="rect">
            <a:avLst/>
          </a:prstGeom>
        </p:spPr>
        <p:txBody>
          <a:bodyPr wrap="square">
            <a:spAutoFit/>
          </a:bodyPr>
          <a:lstStyle/>
          <a:p>
            <a:pPr>
              <a:lnSpc>
                <a:spcPct val="114000"/>
              </a:lnSpc>
            </a:pPr>
            <a:r>
              <a:rPr lang="en-US" sz="3000" b="1" dirty="0">
                <a:latin typeface="Arial" pitchFamily="34" charset="0"/>
                <a:cs typeface="Arial" pitchFamily="34" charset="0"/>
              </a:rPr>
              <a:t>The priest stands in the person of Christ.</a:t>
            </a:r>
          </a:p>
        </p:txBody>
      </p:sp>
    </p:spTree>
    <p:extLst>
      <p:ext uri="{BB962C8B-B14F-4D97-AF65-F5344CB8AC3E}">
        <p14:creationId xmlns:p14="http://schemas.microsoft.com/office/powerpoint/2010/main" val="3327960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10;&#10;Description automatically generated">
            <a:extLst>
              <a:ext uri="{FF2B5EF4-FFF2-40B4-BE49-F238E27FC236}">
                <a16:creationId xmlns:a16="http://schemas.microsoft.com/office/drawing/2014/main" id="{BC89217C-0BF1-7442-938C-0DD74215EFB8}"/>
              </a:ext>
            </a:extLst>
          </p:cNvPr>
          <p:cNvPicPr>
            <a:picLocks noChangeAspect="1"/>
          </p:cNvPicPr>
          <p:nvPr/>
        </p:nvPicPr>
        <p:blipFill rotWithShape="1">
          <a:blip r:embed="rId3">
            <a:extLst>
              <a:ext uri="{28A0092B-C50C-407E-A947-70E740481C1C}">
                <a14:useLocalDpi xmlns:a14="http://schemas.microsoft.com/office/drawing/2010/main" val="0"/>
              </a:ext>
            </a:extLst>
          </a:blip>
          <a:srcRect l="7447" r="7447" b="4255"/>
          <a:stretch/>
        </p:blipFill>
        <p:spPr>
          <a:xfrm>
            <a:off x="0" y="0"/>
            <a:ext cx="9144000" cy="6858000"/>
          </a:xfrm>
          <a:prstGeom prst="rect">
            <a:avLst/>
          </a:prstGeom>
        </p:spPr>
      </p:pic>
      <p:sp>
        <p:nvSpPr>
          <p:cNvPr id="4" name="Rectangle 3">
            <a:extLst>
              <a:ext uri="{FF2B5EF4-FFF2-40B4-BE49-F238E27FC236}">
                <a16:creationId xmlns:a16="http://schemas.microsoft.com/office/drawing/2014/main" id="{AF215CD1-57AA-474D-8D76-F3CA3AB72AEF}"/>
              </a:ext>
            </a:extLst>
          </p:cNvPr>
          <p:cNvSpPr/>
          <p:nvPr/>
        </p:nvSpPr>
        <p:spPr>
          <a:xfrm rot="10800000">
            <a:off x="-2" y="0"/>
            <a:ext cx="9144000" cy="6858000"/>
          </a:xfrm>
          <a:prstGeom prst="rect">
            <a:avLst/>
          </a:prstGeom>
          <a:gradFill>
            <a:gsLst>
              <a:gs pos="57000">
                <a:schemeClr val="bg1">
                  <a:alpha val="5000"/>
                  <a:lumMod val="10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838200" y="303831"/>
            <a:ext cx="8382000" cy="1524969"/>
          </a:xfrm>
          <a:prstGeom prst="rect">
            <a:avLst/>
          </a:prstGeom>
        </p:spPr>
        <p:txBody>
          <a:bodyPr wrap="square">
            <a:spAutoFit/>
          </a:bodyPr>
          <a:lstStyle/>
          <a:p>
            <a:pPr>
              <a:lnSpc>
                <a:spcPct val="114000"/>
              </a:lnSpc>
            </a:pPr>
            <a:r>
              <a:rPr lang="en-US" sz="2800" b="1" dirty="0">
                <a:latin typeface="Arial" pitchFamily="34" charset="0"/>
                <a:cs typeface="Arial" pitchFamily="34" charset="0"/>
              </a:rPr>
              <a:t>The deacon serves by proclaiming the Gospel, preaching the Homily, and distributing Holy Communion.</a:t>
            </a:r>
          </a:p>
        </p:txBody>
      </p:sp>
    </p:spTree>
    <p:extLst>
      <p:ext uri="{BB962C8B-B14F-4D97-AF65-F5344CB8AC3E}">
        <p14:creationId xmlns:p14="http://schemas.microsoft.com/office/powerpoint/2010/main" val="2243784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 in front of a building&#10;&#10;Description automatically generated">
            <a:extLst>
              <a:ext uri="{FF2B5EF4-FFF2-40B4-BE49-F238E27FC236}">
                <a16:creationId xmlns:a16="http://schemas.microsoft.com/office/drawing/2014/main" id="{CC43F364-1181-574E-9150-1A5F808A1FEB}"/>
              </a:ext>
            </a:extLst>
          </p:cNvPr>
          <p:cNvPicPr>
            <a:picLocks noChangeAspect="1"/>
          </p:cNvPicPr>
          <p:nvPr/>
        </p:nvPicPr>
        <p:blipFill rotWithShape="1">
          <a:blip r:embed="rId3">
            <a:extLst>
              <a:ext uri="{28A0092B-C50C-407E-A947-70E740481C1C}">
                <a14:useLocalDpi xmlns:a14="http://schemas.microsoft.com/office/drawing/2010/main" val="0"/>
              </a:ext>
            </a:extLst>
          </a:blip>
          <a:srcRect l="1439" t="2159" r="12230" b="719"/>
          <a:stretch/>
        </p:blipFill>
        <p:spPr>
          <a:xfrm>
            <a:off x="0" y="0"/>
            <a:ext cx="9144000" cy="6858000"/>
          </a:xfrm>
          <a:prstGeom prst="rect">
            <a:avLst/>
          </a:prstGeom>
        </p:spPr>
      </p:pic>
      <p:sp>
        <p:nvSpPr>
          <p:cNvPr id="4" name="Rectangle 3">
            <a:extLst>
              <a:ext uri="{FF2B5EF4-FFF2-40B4-BE49-F238E27FC236}">
                <a16:creationId xmlns:a16="http://schemas.microsoft.com/office/drawing/2014/main" id="{F76B7E27-420F-4A7D-95F1-BFA20AC16AB7}"/>
              </a:ext>
            </a:extLst>
          </p:cNvPr>
          <p:cNvSpPr/>
          <p:nvPr/>
        </p:nvSpPr>
        <p:spPr>
          <a:xfrm rot="10800000">
            <a:off x="-2" y="0"/>
            <a:ext cx="9144000" cy="6858000"/>
          </a:xfrm>
          <a:prstGeom prst="rect">
            <a:avLst/>
          </a:prstGeom>
          <a:gradFill>
            <a:gsLst>
              <a:gs pos="48000">
                <a:schemeClr val="bg1">
                  <a:alpha val="5000"/>
                  <a:lumMod val="90000"/>
                </a:schemeClr>
              </a:gs>
              <a:gs pos="100000">
                <a:schemeClr val="bg1"/>
              </a:gs>
            </a:gsLs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 dirty="0"/>
          </a:p>
        </p:txBody>
      </p:sp>
      <p:sp>
        <p:nvSpPr>
          <p:cNvPr id="2" name="Rectangle 1"/>
          <p:cNvSpPr/>
          <p:nvPr/>
        </p:nvSpPr>
        <p:spPr>
          <a:xfrm>
            <a:off x="2171698" y="457200"/>
            <a:ext cx="4800600" cy="1015663"/>
          </a:xfrm>
          <a:prstGeom prst="rect">
            <a:avLst/>
          </a:prstGeom>
        </p:spPr>
        <p:txBody>
          <a:bodyPr wrap="square">
            <a:spAutoFit/>
          </a:bodyPr>
          <a:lstStyle/>
          <a:p>
            <a:r>
              <a:rPr lang="en-US" sz="3000" b="1" dirty="0">
                <a:latin typeface="Arial" pitchFamily="34" charset="0"/>
                <a:cs typeface="Arial" pitchFamily="34" charset="0"/>
              </a:rPr>
              <a:t>The assembly as a whole has a role in the liturgy.</a:t>
            </a:r>
          </a:p>
        </p:txBody>
      </p:sp>
    </p:spTree>
    <p:extLst>
      <p:ext uri="{BB962C8B-B14F-4D97-AF65-F5344CB8AC3E}">
        <p14:creationId xmlns:p14="http://schemas.microsoft.com/office/powerpoint/2010/main" val="3193555311"/>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2643</TotalTime>
  <Words>1427</Words>
  <Application>Microsoft Office PowerPoint</Application>
  <PresentationFormat>On-screen Show (4:3)</PresentationFormat>
  <Paragraphs>104</Paragraphs>
  <Slides>20</Slides>
  <Notes>20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Calibri</vt:lpstr>
      <vt:lpstr>Calibri Light</vt:lpstr>
      <vt:lpstr>LIC Presentation template</vt:lpstr>
      <vt:lpstr>Custom Design</vt:lpstr>
      <vt:lpstr>The Ministries at Mass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cp:lastModifiedBy>
  <cp:revision>333</cp:revision>
  <dcterms:created xsi:type="dcterms:W3CDTF">2011-06-08T19:56:13Z</dcterms:created>
  <dcterms:modified xsi:type="dcterms:W3CDTF">2020-12-04T17:00:54Z</dcterms:modified>
</cp:coreProperties>
</file>